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0"/>
  </p:notesMasterIdLst>
  <p:sldIdLst>
    <p:sldId id="281" r:id="rId7"/>
    <p:sldId id="415" r:id="rId8"/>
    <p:sldId id="470" r:id="rId9"/>
    <p:sldId id="469" r:id="rId10"/>
    <p:sldId id="467" r:id="rId11"/>
    <p:sldId id="448" r:id="rId12"/>
    <p:sldId id="471" r:id="rId13"/>
    <p:sldId id="457" r:id="rId14"/>
    <p:sldId id="442" r:id="rId15"/>
    <p:sldId id="413" r:id="rId16"/>
    <p:sldId id="454" r:id="rId17"/>
    <p:sldId id="468" r:id="rId18"/>
    <p:sldId id="302" r:id="rId19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am newton" initials="mn" lastIdx="11" clrIdx="0"/>
  <p:cmAuthor id="1" name="Adobe Systems" initials="D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CBCBCB"/>
    <a:srgbClr val="E7E7E7"/>
    <a:srgbClr val="D21B1A"/>
    <a:srgbClr val="B11313"/>
    <a:srgbClr val="870F0F"/>
    <a:srgbClr val="CB1716"/>
    <a:srgbClr val="AB0F0F"/>
    <a:srgbClr val="83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1" autoAdjust="0"/>
    <p:restoredTop sz="75781" autoAdjust="0"/>
  </p:normalViewPr>
  <p:slideViewPr>
    <p:cSldViewPr snapToGrid="0">
      <p:cViewPr varScale="1">
        <p:scale>
          <a:sx n="98" d="100"/>
          <a:sy n="98" d="100"/>
        </p:scale>
        <p:origin x="17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2A3B128-E09D-491C-B840-DB8C264A8EFA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b="1" dirty="0" smtClean="0"/>
              <a:t>SPEAKER NOTES:</a:t>
            </a:r>
          </a:p>
          <a:p>
            <a:endParaRPr lang="en-US" dirty="0" smtClean="0"/>
          </a:p>
          <a:p>
            <a:r>
              <a:rPr lang="en-US" dirty="0" smtClean="0"/>
              <a:t>Hello, </a:t>
            </a:r>
            <a:r>
              <a:rPr lang="en-US" sz="1300" dirty="0">
                <a:solidFill>
                  <a:srgbClr val="000000"/>
                </a:solidFill>
                <a:latin typeface="Adobe Clean" pitchFamily="34" charset="0"/>
                <a:ea typeface="Myriad Pro Semibold"/>
                <a:cs typeface="Myriad Pro Semibold"/>
                <a:sym typeface="Myriad Pro Semibold"/>
              </a:rPr>
              <a:t>Thank you for meeting with us today. We are excited to give you an early introduction </a:t>
            </a:r>
            <a:r>
              <a:rPr lang="en-US" baseline="0" dirty="0" smtClean="0"/>
              <a:t>to the new Acrobat XI family line and discuss all the great opportunities it will bring to your organization and the customers you serve.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sz="1300" dirty="0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9CAA1-4990-45E3-9E56-D01862F00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40" indent="-18124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5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4A9C-A286-4D15-969A-0F25B6B043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sz="1900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dobe Cle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7B5249-49BC-0741-8BB5-C3698169850F}" type="slidenum">
              <a:rPr lang="en-US" sz="1300">
                <a:solidFill>
                  <a:srgbClr val="000000"/>
                </a:solidFill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6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6988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438400"/>
            <a:ext cx="9144000" cy="4003675"/>
          </a:xfrm>
          <a:prstGeom prst="rect">
            <a:avLst/>
          </a:prstGeom>
          <a:solidFill>
            <a:srgbClr val="698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2" y="1522965"/>
            <a:ext cx="8190798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2" y="1890010"/>
            <a:ext cx="81907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709284" y="6505731"/>
            <a:ext cx="434715" cy="352269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1" name="Picture 10" descr="adobe_logo_tab_top_7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1013" y="1"/>
            <a:ext cx="411787" cy="681032"/>
          </a:xfrm>
          <a:prstGeom prst="rect">
            <a:avLst/>
          </a:prstGeom>
        </p:spPr>
      </p:pic>
      <p:pic>
        <p:nvPicPr>
          <p:cNvPr id="12" name="Picture 11" descr="AXI_pro_primary_imagery_RGB_72.png"/>
          <p:cNvPicPr>
            <a:picLocks noChangeAspect="1"/>
          </p:cNvPicPr>
          <p:nvPr userDrawn="1"/>
        </p:nvPicPr>
        <p:blipFill>
          <a:blip r:embed="rId3"/>
          <a:srcRect l="4667" t="28500" r="4917" b="31917"/>
          <a:stretch>
            <a:fillRect/>
          </a:stretch>
        </p:blipFill>
        <p:spPr>
          <a:xfrm>
            <a:off x="0" y="2449851"/>
            <a:ext cx="9148325" cy="4005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1"/>
            <a:ext cx="9156700" cy="6477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42951"/>
            <a:ext cx="9144000" cy="56991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Footer Text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25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442075"/>
            <a:ext cx="9144000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228600" y="6502400"/>
            <a:ext cx="389001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  <a:latin typeface="Adobe Clean" pitchFamily="-111" charset="0"/>
              </a:rPr>
              <a:t>© 2012 Adobe Systems </a:t>
            </a:r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Incorporated.  All Rights Reserved. </a:t>
            </a:r>
            <a:r>
              <a:rPr lang="en-US" sz="700" dirty="0" smtClean="0">
                <a:solidFill>
                  <a:srgbClr val="FFFFFF"/>
                </a:solidFill>
                <a:latin typeface="Adobe Clean" pitchFamily="-111" charset="0"/>
              </a:rPr>
              <a:t> Adobe Confidential.</a:t>
            </a:r>
            <a:endParaRPr lang="en-US" sz="700" dirty="0">
              <a:solidFill>
                <a:srgbClr val="FFFFFF"/>
              </a:solidFill>
              <a:latin typeface="Adobe Clean" pitchFamily="-111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786300" y="6528874"/>
            <a:ext cx="204225" cy="256615"/>
            <a:chOff x="8786300" y="6528874"/>
            <a:chExt cx="204225" cy="256615"/>
          </a:xfrm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4150"/>
            <a:ext cx="8686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6294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136" y="6629400"/>
            <a:ext cx="3903664" cy="16827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4770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682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66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158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efo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433" y="6504516"/>
            <a:ext cx="266700" cy="2476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00574" y="1556179"/>
            <a:ext cx="75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es-CR" sz="3600" b="1" dirty="0">
                <a:solidFill>
                  <a:srgbClr val="C00000"/>
                </a:solidFill>
                <a:latin typeface="Adobe Clean"/>
                <a:cs typeface="Minion Pro"/>
              </a:rPr>
              <a:t>Adobe Acrobat XI</a:t>
            </a:r>
            <a:endParaRPr lang="es-CR" sz="3600" dirty="0">
              <a:solidFill>
                <a:srgbClr val="C00000"/>
              </a:solidFill>
              <a:latin typeface="Adobe Clean"/>
              <a:cs typeface="Minion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89943"/>
            <a:ext cx="9144000" cy="3454643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503853" y="1028343"/>
            <a:ext cx="84535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Firmas</a:t>
            </a:r>
            <a:r>
              <a:rPr lang="es-MX" sz="2000" b="1" dirty="0" smtClean="0"/>
              <a:t>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Utiliza un certificado para añadir la firma de un autor de manera que a los usuarios les sea mas sencillo verificar la autenticidad del documento , además es posible que el autor deje espacio para firmas de otros, rellenar formularios o hacer comentarios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sz="2000" b="1" dirty="0"/>
              <a:t>Eliminación Sencilla de la información confidencial</a:t>
            </a:r>
            <a:r>
              <a:rPr lang="es-MX" sz="2000" b="1" dirty="0" smtClean="0"/>
              <a:t>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Acrobat dispone de una serie de herramientas de censura para suprimir textos o ilustraciones confidenciales permanentemente. Con solo un </a:t>
            </a:r>
            <a:r>
              <a:rPr lang="es-MX" dirty="0" err="1"/>
              <a:t>click</a:t>
            </a:r>
            <a:r>
              <a:rPr lang="es-MX" dirty="0"/>
              <a:t> la herramienta de esterilización busca  y  elimina los datos ocultos.</a:t>
            </a:r>
          </a:p>
          <a:p>
            <a:endParaRPr lang="es-CR" dirty="0"/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8600" y="184150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Soluciones de Acrobat en la Seguridad de documentos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20807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2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Necesidades de TI</a:t>
            </a:r>
            <a:endParaRPr lang="es-CR" dirty="0"/>
          </a:p>
        </p:txBody>
      </p:sp>
      <p:sp>
        <p:nvSpPr>
          <p:cNvPr id="8" name="7 CuadroTexto"/>
          <p:cNvSpPr txBox="1"/>
          <p:nvPr/>
        </p:nvSpPr>
        <p:spPr>
          <a:xfrm>
            <a:off x="1261641" y="1134319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Reducción de los costos de la gestión del software de escritorio</a:t>
            </a:r>
            <a:endParaRPr lang="es-CR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4481" y="1538157"/>
            <a:ext cx="7839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Menos parches fuera de ciclo:</a:t>
            </a:r>
          </a:p>
          <a:p>
            <a:pPr algn="just"/>
            <a:r>
              <a:rPr lang="es-MX" dirty="0" smtClean="0"/>
              <a:t>Acrobat reduce el número de parches fuera de ciclo con las siguientes funciones de seguridad:</a:t>
            </a:r>
          </a:p>
          <a:p>
            <a:pPr algn="just"/>
            <a:r>
              <a:rPr lang="es-MX" dirty="0" smtClean="0"/>
              <a:t>-Marco de listas blancas.</a:t>
            </a:r>
          </a:p>
          <a:p>
            <a:pPr algn="just"/>
            <a:r>
              <a:rPr lang="es-MX" dirty="0" smtClean="0"/>
              <a:t>-Modo Protegido para Acrobat.</a:t>
            </a:r>
          </a:p>
          <a:p>
            <a:pPr algn="just"/>
            <a:r>
              <a:rPr lang="es-MX" dirty="0" smtClean="0"/>
              <a:t>-Integración con la seguridad del sistema operativo.</a:t>
            </a:r>
          </a:p>
          <a:p>
            <a:pPr algn="just"/>
            <a:r>
              <a:rPr lang="es-MX" dirty="0" smtClean="0"/>
              <a:t>-Proceso de SPLC (</a:t>
            </a:r>
            <a:r>
              <a:rPr lang="es-MX" dirty="0" err="1" smtClean="0"/>
              <a:t>Secure</a:t>
            </a:r>
            <a:r>
              <a:rPr lang="es-MX" dirty="0" smtClean="0"/>
              <a:t> </a:t>
            </a:r>
            <a:r>
              <a:rPr lang="es-MX" dirty="0" err="1" smtClean="0"/>
              <a:t>Product</a:t>
            </a:r>
            <a:r>
              <a:rPr lang="es-MX" dirty="0" smtClean="0"/>
              <a:t> </a:t>
            </a:r>
            <a:r>
              <a:rPr lang="es-MX" dirty="0" err="1" smtClean="0"/>
              <a:t>LifeCycle</a:t>
            </a:r>
            <a:r>
              <a:rPr lang="es-MX" dirty="0" smtClean="0"/>
              <a:t>, ciclo de vida seguro de los productos).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Configuración del instalador y de las aplicaciones más rápida:</a:t>
            </a:r>
          </a:p>
          <a:p>
            <a:pPr algn="just"/>
            <a:r>
              <a:rPr lang="es-MX" dirty="0" smtClean="0"/>
              <a:t>	</a:t>
            </a:r>
            <a:r>
              <a:rPr lang="es-MX" b="1" dirty="0" smtClean="0"/>
              <a:t>Kit de herramientas Enterprise </a:t>
            </a:r>
            <a:r>
              <a:rPr lang="es-MX" b="1" dirty="0" err="1" smtClean="0"/>
              <a:t>Toolkit</a:t>
            </a:r>
            <a:r>
              <a:rPr lang="es-MX" dirty="0" smtClean="0"/>
              <a:t>: Ayuda a los administradores a configurar, implantar y gestionarlos clientes y flujos de trabajo integrados en la plataforma Adobe PDF </a:t>
            </a:r>
          </a:p>
          <a:p>
            <a:pPr algn="just"/>
            <a:r>
              <a:rPr lang="es-MX" dirty="0"/>
              <a:t>	</a:t>
            </a:r>
            <a:r>
              <a:rPr lang="es-MX" b="1" dirty="0" err="1" smtClean="0"/>
              <a:t>Customization</a:t>
            </a:r>
            <a:r>
              <a:rPr lang="es-MX" b="1" dirty="0" smtClean="0"/>
              <a:t> </a:t>
            </a:r>
            <a:r>
              <a:rPr lang="es-MX" b="1" dirty="0" err="1" smtClean="0"/>
              <a:t>Wizard</a:t>
            </a:r>
            <a:r>
              <a:rPr lang="es-MX" b="1" dirty="0" smtClean="0"/>
              <a:t>: </a:t>
            </a:r>
            <a:r>
              <a:rPr lang="es-MX" dirty="0" smtClean="0"/>
              <a:t>Herramienta gratuita ayuda a los gestores de TI a reducir el volumen de edición necesaria para personalizar el instalador y permite un mayor control.</a:t>
            </a:r>
          </a:p>
        </p:txBody>
      </p:sp>
    </p:spTree>
    <p:extLst>
      <p:ext uri="{BB962C8B-B14F-4D97-AF65-F5344CB8AC3E}">
        <p14:creationId xmlns:p14="http://schemas.microsoft.com/office/powerpoint/2010/main" val="241523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Soluciones</a:t>
            </a:r>
            <a:r>
              <a:rPr lang="en-US" dirty="0" smtClean="0">
                <a:solidFill>
                  <a:schemeClr val="bg1"/>
                </a:solidFill>
              </a:rPr>
              <a:t> Acrobat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34400" y="32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Clean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53060" y="933148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Reducción de los costos de la gestión del software de escritorio</a:t>
            </a:r>
            <a:endParaRPr lang="es-CR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4480" y="1347041"/>
            <a:ext cx="78399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Implantaciones y actualizaciones agilizadas</a:t>
            </a:r>
            <a:r>
              <a:rPr lang="es-MX" dirty="0" smtClean="0"/>
              <a:t>:</a:t>
            </a:r>
          </a:p>
          <a:p>
            <a:pPr algn="just"/>
            <a:r>
              <a:rPr lang="es-MX" dirty="0" smtClean="0"/>
              <a:t>La compatibilidad con Microsoft SCCM y SCUP (herramientas de instalación de Microsoft) así como Apple </a:t>
            </a:r>
            <a:r>
              <a:rPr lang="es-MX" dirty="0" err="1" smtClean="0"/>
              <a:t>remote</a:t>
            </a:r>
            <a:r>
              <a:rPr lang="es-MX" dirty="0" smtClean="0"/>
              <a:t> desktop (para equipos MAC) permite automatizar las actualizaciones del software de Acrobat y Reader en toda la organización.</a:t>
            </a:r>
          </a:p>
          <a:p>
            <a:pPr algn="just"/>
            <a:r>
              <a:rPr lang="es-MX" dirty="0" smtClean="0"/>
              <a:t>Así garantiza que las implantaciones iniciales de software se simplifiquen y que los ordenadores se mantengan al día en cuanto a las actualizaciones y parches de seguridad.</a:t>
            </a:r>
          </a:p>
          <a:p>
            <a:pPr algn="just"/>
            <a:endParaRPr lang="es-MX" dirty="0"/>
          </a:p>
          <a:p>
            <a:pPr algn="just"/>
            <a:r>
              <a:rPr lang="es-MX" b="1" dirty="0" smtClean="0"/>
              <a:t>Parches Previsibles:</a:t>
            </a:r>
          </a:p>
          <a:p>
            <a:pPr algn="just"/>
            <a:r>
              <a:rPr lang="es-MX" dirty="0" smtClean="0"/>
              <a:t>Se notifica a los gestores de TI la llegada de parches para que puedan planificarse. 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Redes de ayuda y asistencia:</a:t>
            </a:r>
          </a:p>
          <a:p>
            <a:pPr algn="just"/>
            <a:r>
              <a:rPr lang="es-MX" dirty="0" smtClean="0"/>
              <a:t>Los clientes que hayan firmado un contrato de asistencia con Adobe tienen acceso a sugerencias de implantación y prácticas recomendadas. En la sección de Adobe.es hay también un amplio conjunto de guías y documentación disponible para TI</a:t>
            </a:r>
          </a:p>
        </p:txBody>
      </p:sp>
    </p:spTree>
    <p:extLst>
      <p:ext uri="{BB962C8B-B14F-4D97-AF65-F5344CB8AC3E}">
        <p14:creationId xmlns:p14="http://schemas.microsoft.com/office/powerpoint/2010/main" val="1554231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799878" y="2449523"/>
            <a:ext cx="1544245" cy="1940391"/>
            <a:chOff x="8786300" y="6528874"/>
            <a:chExt cx="204225" cy="256615"/>
          </a:xfrm>
        </p:grpSpPr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34400" y="32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Clean"/>
            </a:endParaRPr>
          </a:p>
        </p:txBody>
      </p:sp>
      <p:pic>
        <p:nvPicPr>
          <p:cNvPr id="11" name="Picture 2" descr="C:\Users\apacanza\Downloads\Reader_XI_5in_300p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4" y="905066"/>
            <a:ext cx="2789855" cy="27898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3219061" y="1088984"/>
            <a:ext cx="5500005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625" indent="-285750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buFont typeface="Wingdings"/>
              <a:buChar char=""/>
              <a:tabLst>
                <a:tab pos="302260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Ab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</a:t>
            </a:r>
            <a:r>
              <a:rPr lang="es-CR" sz="2400" spc="1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cualquier</a:t>
            </a:r>
            <a:r>
              <a:rPr lang="es-CR" sz="2400" spc="1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chi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v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</a:t>
            </a:r>
            <a:r>
              <a:rPr lang="es-CR" sz="2400" spc="1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PDF</a:t>
            </a:r>
            <a:endParaRPr lang="es-CR" sz="2400" dirty="0">
              <a:latin typeface="+mj-lt"/>
              <a:cs typeface="Calibri"/>
            </a:endParaRPr>
          </a:p>
          <a:p>
            <a:pPr marL="301625" indent="-285750">
              <a:lnSpc>
                <a:spcPct val="100000"/>
              </a:lnSpc>
              <a:spcBef>
                <a:spcPts val="750"/>
              </a:spcBef>
              <a:buClr>
                <a:srgbClr val="585858"/>
              </a:buClr>
              <a:buFont typeface="Wingdings"/>
              <a:buChar char=""/>
              <a:tabLst>
                <a:tab pos="302260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Firm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chi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os</a:t>
            </a:r>
            <a:r>
              <a:rPr lang="es-CR" sz="2400" spc="1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30" dirty="0">
                <a:solidFill>
                  <a:srgbClr val="585858"/>
                </a:solidFill>
                <a:latin typeface="+mj-lt"/>
                <a:cs typeface="Calibri"/>
              </a:rPr>
              <a:t>c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on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firmas</a:t>
            </a:r>
            <a:r>
              <a:rPr lang="es-CR" sz="2400" spc="2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elect</a:t>
            </a:r>
            <a:r>
              <a:rPr lang="es-CR" sz="2400" spc="-45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óni</a:t>
            </a:r>
            <a:r>
              <a:rPr lang="es-CR" sz="2400" spc="-25" dirty="0">
                <a:solidFill>
                  <a:srgbClr val="585858"/>
                </a:solidFill>
                <a:latin typeface="+mj-lt"/>
                <a:cs typeface="Calibri"/>
              </a:rPr>
              <a:t>c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as</a:t>
            </a:r>
            <a:endParaRPr lang="es-CR" sz="2400" dirty="0">
              <a:latin typeface="+mj-lt"/>
              <a:cs typeface="Calibri"/>
            </a:endParaRPr>
          </a:p>
          <a:p>
            <a:pPr marL="300990" indent="-285750">
              <a:lnSpc>
                <a:spcPct val="100000"/>
              </a:lnSpc>
              <a:spcBef>
                <a:spcPts val="560"/>
              </a:spcBef>
              <a:buClr>
                <a:srgbClr val="585858"/>
              </a:buClr>
              <a:buFont typeface="Wingdings"/>
              <a:buChar char=""/>
              <a:tabLst>
                <a:tab pos="301625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P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t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</a:t>
            </a:r>
            <a:r>
              <a:rPr lang="es-CR" sz="2400" spc="-30" dirty="0">
                <a:solidFill>
                  <a:srgbClr val="585858"/>
                </a:solidFill>
                <a:latin typeface="+mj-lt"/>
                <a:cs typeface="Calibri"/>
              </a:rPr>
              <a:t>g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</a:t>
            </a:r>
            <a:r>
              <a:rPr lang="es-CR" sz="2400" spc="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tu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si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s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t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ema</a:t>
            </a:r>
            <a:endParaRPr lang="es-CR" sz="2400" dirty="0">
              <a:latin typeface="+mj-lt"/>
              <a:cs typeface="Calibri"/>
            </a:endParaRPr>
          </a:p>
          <a:p>
            <a:pPr marL="300355" indent="-285115">
              <a:lnSpc>
                <a:spcPct val="100000"/>
              </a:lnSpc>
              <a:spcBef>
                <a:spcPts val="755"/>
              </a:spcBef>
              <a:buClr>
                <a:srgbClr val="585858"/>
              </a:buClr>
              <a:buFont typeface="Wingdings"/>
              <a:buChar char=""/>
              <a:tabLst>
                <a:tab pos="300990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Co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n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tribu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y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sal</a:t>
            </a:r>
            <a:r>
              <a:rPr lang="es-CR" sz="2400" spc="-45" dirty="0">
                <a:solidFill>
                  <a:srgbClr val="585858"/>
                </a:solidFill>
                <a:latin typeface="+mj-lt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agua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dar</a:t>
            </a:r>
            <a:r>
              <a:rPr lang="es-CR" sz="2400" spc="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tu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in</a:t>
            </a:r>
            <a:r>
              <a:rPr lang="es-CR" sz="2400" spc="-50" dirty="0">
                <a:solidFill>
                  <a:srgbClr val="585858"/>
                </a:solidFill>
                <a:latin typeface="+mj-lt"/>
                <a:cs typeface="Calibri"/>
              </a:rPr>
              <a:t>f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ormación</a:t>
            </a:r>
            <a:endParaRPr lang="es-CR" sz="2400" dirty="0">
              <a:latin typeface="+mj-lt"/>
              <a:cs typeface="Calibri"/>
            </a:endParaRPr>
          </a:p>
          <a:p>
            <a:pPr marL="300355" indent="-285750">
              <a:lnSpc>
                <a:spcPct val="100000"/>
              </a:lnSpc>
              <a:spcBef>
                <a:spcPts val="750"/>
              </a:spcBef>
              <a:buClr>
                <a:srgbClr val="585858"/>
              </a:buClr>
              <a:buFont typeface="Wingdings"/>
              <a:buChar char=""/>
              <a:tabLst>
                <a:tab pos="300990" algn="l"/>
              </a:tabLst>
            </a:pP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Hacer</a:t>
            </a:r>
            <a:r>
              <a:rPr lang="es-CR" sz="2400" spc="2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30" dirty="0">
                <a:solidFill>
                  <a:srgbClr val="585858"/>
                </a:solidFill>
                <a:latin typeface="+mj-lt"/>
                <a:cs typeface="Calibri"/>
              </a:rPr>
              <a:t>c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ome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nt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arios</a:t>
            </a:r>
            <a:r>
              <a:rPr lang="es-CR" sz="2400" spc="2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30" dirty="0">
                <a:solidFill>
                  <a:srgbClr val="585858"/>
                </a:solidFill>
                <a:latin typeface="+mj-lt"/>
                <a:cs typeface="Calibri"/>
              </a:rPr>
              <a:t>c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on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el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p</a:t>
            </a:r>
            <a:r>
              <a:rPr lang="es-CR" sz="2400" spc="-4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og</a:t>
            </a:r>
            <a:r>
              <a:rPr lang="es-CR" sz="2400" spc="-55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ama</a:t>
            </a:r>
            <a:r>
              <a:rPr lang="es-CR" sz="2400" spc="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en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PDF</a:t>
            </a:r>
            <a:endParaRPr lang="es-CR" sz="2400" dirty="0">
              <a:latin typeface="+mj-lt"/>
              <a:cs typeface="Calibri"/>
            </a:endParaRPr>
          </a:p>
          <a:p>
            <a:pPr marL="299720" indent="-285750">
              <a:lnSpc>
                <a:spcPct val="100000"/>
              </a:lnSpc>
              <a:spcBef>
                <a:spcPts val="509"/>
              </a:spcBef>
              <a:buClr>
                <a:srgbClr val="585858"/>
              </a:buClr>
              <a:buFont typeface="Wingdings"/>
              <a:buChar char=""/>
              <a:tabLst>
                <a:tab pos="300355" algn="l"/>
              </a:tabLst>
            </a:pPr>
            <a:r>
              <a:rPr lang="es-CR" sz="2400" spc="-5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e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llena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3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55" dirty="0">
                <a:solidFill>
                  <a:srgbClr val="585858"/>
                </a:solidFill>
                <a:latin typeface="+mj-lt"/>
                <a:cs typeface="Calibri"/>
              </a:rPr>
              <a:t>f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orm</a:t>
            </a:r>
            <a:r>
              <a:rPr lang="es-CR" sz="2400" spc="-20" dirty="0">
                <a:solidFill>
                  <a:srgbClr val="585858"/>
                </a:solidFill>
                <a:latin typeface="+mj-lt"/>
                <a:cs typeface="Calibri"/>
              </a:rPr>
              <a:t>u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l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ar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i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os</a:t>
            </a:r>
            <a:endParaRPr lang="es-CR" sz="2400" dirty="0">
              <a:latin typeface="+mj-lt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lr>
                <a:srgbClr val="585858"/>
              </a:buClr>
              <a:buFont typeface="Wingdings"/>
              <a:buChar char=""/>
              <a:tabLst>
                <a:tab pos="298450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App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pa</a:t>
            </a:r>
            <a:r>
              <a:rPr lang="es-CR" sz="2400" spc="-55" dirty="0">
                <a:solidFill>
                  <a:srgbClr val="585858"/>
                </a:solidFill>
                <a:latin typeface="+mj-lt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disposi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t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i</a:t>
            </a:r>
            <a:r>
              <a:rPr lang="es-CR" sz="2400" spc="-30" dirty="0">
                <a:solidFill>
                  <a:srgbClr val="585858"/>
                </a:solidFill>
                <a:latin typeface="+mj-lt"/>
                <a:cs typeface="Calibri"/>
              </a:rPr>
              <a:t>v</a:t>
            </a:r>
            <a:r>
              <a:rPr lang="es-CR" sz="2400" spc="-20" dirty="0">
                <a:solidFill>
                  <a:srgbClr val="585858"/>
                </a:solidFill>
                <a:latin typeface="+mj-lt"/>
                <a:cs typeface="Calibri"/>
              </a:rPr>
              <a:t>o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s</a:t>
            </a:r>
            <a:r>
              <a:rPr lang="es-CR" sz="2400" spc="3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+mj-lt"/>
                <a:cs typeface="Calibri"/>
              </a:rPr>
              <a:t>móviles</a:t>
            </a:r>
            <a:endParaRPr lang="es-CR" sz="2400" dirty="0">
              <a:latin typeface="+mj-lt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15"/>
              </a:spcBef>
              <a:buClr>
                <a:srgbClr val="585858"/>
              </a:buClr>
              <a:buFont typeface="Wingdings"/>
              <a:buChar char=""/>
              <a:tabLst>
                <a:tab pos="298450" algn="l"/>
              </a:tabLst>
            </a:pPr>
            <a:r>
              <a:rPr lang="es-CR" sz="2400" spc="-65" dirty="0">
                <a:solidFill>
                  <a:srgbClr val="585858"/>
                </a:solidFill>
                <a:latin typeface="+mj-lt"/>
                <a:cs typeface="Calibri"/>
              </a:rPr>
              <a:t>F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ac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i</a:t>
            </a:r>
            <a:r>
              <a:rPr lang="es-CR" sz="2400" dirty="0">
                <a:solidFill>
                  <a:srgbClr val="585858"/>
                </a:solidFill>
                <a:latin typeface="+mj-lt"/>
                <a:cs typeface="Calibri"/>
              </a:rPr>
              <a:t>l</a:t>
            </a:r>
            <a:r>
              <a:rPr lang="es-CR" sz="2400" spc="-5" dirty="0">
                <a:solidFill>
                  <a:srgbClr val="585858"/>
                </a:solidFill>
                <a:latin typeface="+mj-lt"/>
                <a:cs typeface="Calibri"/>
              </a:rPr>
              <a:t>i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t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r>
              <a:rPr lang="es-CR" sz="2400" spc="3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la</a:t>
            </a:r>
            <a:r>
              <a:rPr lang="es-CR" sz="2400" spc="1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impla</a:t>
            </a:r>
            <a:r>
              <a:rPr lang="es-CR" sz="2400" spc="-35" dirty="0">
                <a:solidFill>
                  <a:srgbClr val="585858"/>
                </a:solidFill>
                <a:latin typeface="+mj-lt"/>
                <a:cs typeface="Calibri"/>
              </a:rPr>
              <a:t>nt</a:t>
            </a:r>
            <a:r>
              <a:rPr lang="es-CR" sz="2400" spc="-10" dirty="0">
                <a:solidFill>
                  <a:srgbClr val="585858"/>
                </a:solidFill>
                <a:latin typeface="+mj-lt"/>
                <a:cs typeface="Calibri"/>
              </a:rPr>
              <a:t>ación</a:t>
            </a:r>
            <a:endParaRPr lang="es-CR" sz="2400" dirty="0">
              <a:latin typeface="+mj-lt"/>
              <a:cs typeface="Calibri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5274" y="4341298"/>
            <a:ext cx="3535329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rgbClr val="C00000"/>
                </a:solidFill>
                <a:latin typeface="+mj-lt"/>
                <a:cs typeface="Calibri"/>
              </a:rPr>
              <a:t>Acrobat Reader XI</a:t>
            </a:r>
          </a:p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rgbClr val="C00000"/>
                </a:solidFill>
                <a:latin typeface="+mj-lt"/>
                <a:cs typeface="Calibri"/>
              </a:rPr>
              <a:t>Funciones</a:t>
            </a:r>
            <a:endParaRPr lang="es-CR" sz="1600" dirty="0">
              <a:solidFill>
                <a:srgbClr val="C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22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34400" y="32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Clean"/>
            </a:endParaRPr>
          </a:p>
        </p:txBody>
      </p:sp>
      <p:pic>
        <p:nvPicPr>
          <p:cNvPr id="17" name="Picture 8" descr="AXI_Standard_totem_5in_300p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2" y="905066"/>
            <a:ext cx="2789871" cy="2789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17 Rectángulo"/>
          <p:cNvSpPr/>
          <p:nvPr/>
        </p:nvSpPr>
        <p:spPr>
          <a:xfrm>
            <a:off x="205274" y="4341298"/>
            <a:ext cx="2873829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Acrobat </a:t>
            </a:r>
            <a:r>
              <a:rPr lang="es-MX" sz="28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Estandar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 XI</a:t>
            </a:r>
          </a:p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Funciones</a:t>
            </a:r>
            <a:endParaRPr lang="es-CR" sz="1600" dirty="0">
              <a:solidFill>
                <a:schemeClr val="tx2">
                  <a:lumMod val="7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3079103" y="905066"/>
            <a:ext cx="6182028" cy="5765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dición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te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400" dirty="0">
              <a:latin typeface="Calibri"/>
              <a:cs typeface="Calibri"/>
            </a:endParaRPr>
          </a:p>
          <a:p>
            <a:pPr marL="297815" marR="1229360" indent="-285115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Wingdings"/>
              <a:buChar char=""/>
              <a:tabLst>
                <a:tab pos="298450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Aprueba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 firmas elect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óni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400" dirty="0">
              <a:latin typeface="Calibri"/>
              <a:cs typeface="Calibri"/>
            </a:endParaRPr>
          </a:p>
          <a:p>
            <a:pPr marL="302260" marR="104139" indent="-285750">
              <a:lnSpc>
                <a:spcPct val="100000"/>
              </a:lnSpc>
              <a:spcBef>
                <a:spcPts val="260"/>
              </a:spcBef>
              <a:buClr>
                <a:srgbClr val="585858"/>
              </a:buClr>
              <a:buFont typeface="Wingdings"/>
              <a:buChar char=""/>
              <a:tabLst>
                <a:tab pos="302895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Combina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 solo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400" dirty="0">
              <a:latin typeface="Calibri"/>
              <a:cs typeface="Calibri"/>
            </a:endParaRPr>
          </a:p>
          <a:p>
            <a:pPr marL="330200" indent="-285750">
              <a:lnSpc>
                <a:spcPct val="100000"/>
              </a:lnSpc>
              <a:spcBef>
                <a:spcPts val="790"/>
              </a:spcBef>
              <a:buClr>
                <a:srgbClr val="585858"/>
              </a:buClr>
              <a:buFont typeface="Wingdings"/>
              <a:buChar char=""/>
              <a:tabLst>
                <a:tab pos="330835" algn="l"/>
              </a:tabLst>
            </a:pP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dición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imá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enes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400" dirty="0">
              <a:latin typeface="Calibri"/>
              <a:cs typeface="Calibri"/>
            </a:endParaRPr>
          </a:p>
          <a:p>
            <a:pPr marL="316230" marR="380365" indent="-285750">
              <a:lnSpc>
                <a:spcPct val="100000"/>
              </a:lnSpc>
              <a:spcBef>
                <a:spcPts val="1880"/>
              </a:spcBef>
              <a:buClr>
                <a:srgbClr val="585858"/>
              </a:buClr>
              <a:buFont typeface="Wingdings"/>
              <a:buChar char=""/>
              <a:tabLst>
                <a:tab pos="316865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Apli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ación</a:t>
            </a:r>
            <a:r>
              <a:rPr sz="2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ñ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4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permiso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400" dirty="0">
              <a:latin typeface="Calibri"/>
              <a:cs typeface="Calibri"/>
            </a:endParaRPr>
          </a:p>
          <a:p>
            <a:pPr marL="330200" marR="65405" indent="-285750">
              <a:lnSpc>
                <a:spcPct val="100000"/>
              </a:lnSpc>
              <a:spcBef>
                <a:spcPts val="775"/>
              </a:spcBef>
              <a:buClr>
                <a:srgbClr val="585858"/>
              </a:buClr>
              <a:buFont typeface="Wingdings"/>
              <a:buChar char=""/>
              <a:tabLst>
                <a:tab pos="330835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400" spc="-5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sión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páginas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HTM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2400" spc="-10" dirty="0" smtClean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lang="es-MX" sz="2400" spc="-10" dirty="0" smtClean="0">
              <a:solidFill>
                <a:srgbClr val="585858"/>
              </a:solidFill>
              <a:latin typeface="Calibri"/>
              <a:cs typeface="Calibri"/>
            </a:endParaRPr>
          </a:p>
          <a:p>
            <a:pPr marL="322580" marR="226695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323215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lang="es-CR" sz="2400" spc="-5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lang="es-CR" sz="2400" spc="-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-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sión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5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es-CR"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5" dirty="0">
                <a:solidFill>
                  <a:srgbClr val="585858"/>
                </a:solidFill>
                <a:latin typeface="Calibri"/>
                <a:cs typeface="Calibri"/>
              </a:rPr>
              <a:t>,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-6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cel</a:t>
            </a:r>
            <a:r>
              <a:rPr lang="es-CR"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es-CR"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6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es-CR" sz="2400" spc="-35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lang="es-CR" sz="2400" spc="-6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es-CR" sz="24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lang="es-CR" sz="2400" spc="-3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lang="es-CR" sz="2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es-CR"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lang="es-CR" sz="2400" dirty="0">
              <a:latin typeface="Calibri"/>
              <a:cs typeface="Calibri"/>
            </a:endParaRPr>
          </a:p>
          <a:p>
            <a:pPr marL="310515" marR="6350" indent="-285750">
              <a:lnSpc>
                <a:spcPct val="100000"/>
              </a:lnSpc>
              <a:spcBef>
                <a:spcPts val="775"/>
              </a:spcBef>
              <a:buClr>
                <a:srgbClr val="585858"/>
              </a:buClr>
              <a:buFont typeface="Wingdings"/>
              <a:buChar char=""/>
              <a:tabLst>
                <a:tab pos="311150" algn="l"/>
              </a:tabLst>
            </a:pP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Ob</a:t>
            </a:r>
            <a:r>
              <a:rPr lang="es-CR" sz="24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nción</a:t>
            </a:r>
            <a:r>
              <a:rPr lang="es-CR" sz="2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lang="es-CR"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firm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es-CR" sz="2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ot</a:t>
            </a:r>
            <a:r>
              <a:rPr lang="es-CR"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os en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documen</a:t>
            </a:r>
            <a:r>
              <a:rPr lang="es-CR" sz="2400" spc="-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endParaRPr lang="es-CR" sz="2400" dirty="0">
              <a:latin typeface="Calibri"/>
              <a:cs typeface="Calibri"/>
            </a:endParaRPr>
          </a:p>
          <a:p>
            <a:pPr marL="326390" marR="129539" indent="-285750">
              <a:lnSpc>
                <a:spcPct val="100000"/>
              </a:lnSpc>
              <a:spcBef>
                <a:spcPts val="775"/>
              </a:spcBef>
              <a:buClr>
                <a:srgbClr val="585858"/>
              </a:buClr>
              <a:buFont typeface="Wingdings"/>
              <a:buChar char=""/>
              <a:tabLst>
                <a:tab pos="327025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lang="es-CR" sz="2400" spc="-5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lang="es-CR" sz="2400" spc="-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-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sión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es-CR"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lang="es-CR" sz="2400" spc="-3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lang="es-CR"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es-CR"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5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es-CR"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endParaRPr lang="es-CR" sz="2400" dirty="0">
              <a:latin typeface="Calibri"/>
              <a:cs typeface="Calibri"/>
            </a:endParaRPr>
          </a:p>
          <a:p>
            <a:pPr marL="297815" marR="157480" indent="-285115">
              <a:lnSpc>
                <a:spcPct val="100000"/>
              </a:lnSpc>
              <a:spcBef>
                <a:spcPts val="775"/>
              </a:spcBef>
              <a:buClr>
                <a:srgbClr val="585858"/>
              </a:buClr>
              <a:buFont typeface="Wingdings"/>
              <a:buChar char=""/>
              <a:tabLst>
                <a:tab pos="298450" algn="l"/>
              </a:tabLst>
            </a:pP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lang="es-CR" sz="2400" spc="-5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lang="es-CR" sz="2400" spc="-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-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sión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lang="es-CR" sz="2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es-CR" sz="24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lang="es-CR" sz="2400" spc="-3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lang="es-CR"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5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r>
              <a:rPr lang="es-CR"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a E</a:t>
            </a:r>
            <a:r>
              <a:rPr lang="es-CR" sz="2400" spc="-6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lang="es-CR" sz="2400" spc="-10" dirty="0">
                <a:solidFill>
                  <a:srgbClr val="585858"/>
                </a:solidFill>
                <a:latin typeface="Calibri"/>
                <a:cs typeface="Calibri"/>
              </a:rPr>
              <a:t>cel</a:t>
            </a:r>
            <a:endParaRPr lang="es-CR" sz="2400" dirty="0">
              <a:latin typeface="Calibri"/>
              <a:cs typeface="Calibri"/>
            </a:endParaRPr>
          </a:p>
          <a:p>
            <a:pPr marL="330200" marR="65405" indent="-285750">
              <a:lnSpc>
                <a:spcPct val="100000"/>
              </a:lnSpc>
              <a:spcBef>
                <a:spcPts val="775"/>
              </a:spcBef>
              <a:buClr>
                <a:srgbClr val="585858"/>
              </a:buClr>
              <a:buFont typeface="Wingdings"/>
              <a:buChar char=""/>
              <a:tabLst>
                <a:tab pos="330835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9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34400" y="32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Clean"/>
            </a:endParaRPr>
          </a:p>
        </p:txBody>
      </p:sp>
      <p:pic>
        <p:nvPicPr>
          <p:cNvPr id="14" name="Picture 7" descr="AXI_Pro__totem_5in_300p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9" y="917260"/>
            <a:ext cx="2789855" cy="2789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205274" y="4341298"/>
            <a:ext cx="3535329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rgbClr val="C00000"/>
                </a:solidFill>
                <a:latin typeface="+mj-lt"/>
                <a:cs typeface="Calibri"/>
              </a:rPr>
              <a:t>Acrobat Pro XI</a:t>
            </a:r>
          </a:p>
          <a:p>
            <a:pPr marL="15875">
              <a:lnSpc>
                <a:spcPct val="100000"/>
              </a:lnSpc>
              <a:spcBef>
                <a:spcPts val="1005"/>
              </a:spcBef>
              <a:buClr>
                <a:srgbClr val="585858"/>
              </a:buClr>
              <a:tabLst>
                <a:tab pos="302260" algn="l"/>
              </a:tabLst>
            </a:pPr>
            <a:r>
              <a:rPr lang="es-MX" sz="2800" dirty="0" smtClean="0">
                <a:solidFill>
                  <a:srgbClr val="C00000"/>
                </a:solidFill>
                <a:latin typeface="+mj-lt"/>
                <a:cs typeface="Calibri"/>
              </a:rPr>
              <a:t>Funciones</a:t>
            </a:r>
            <a:endParaRPr lang="es-CR" sz="1600" dirty="0">
              <a:solidFill>
                <a:srgbClr val="C00000"/>
              </a:solidFill>
              <a:latin typeface="+mj-lt"/>
              <a:cs typeface="Calibri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3102433" y="1010396"/>
            <a:ext cx="6172195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ició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nda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las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as rutinarias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ició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imá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enes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pilación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spue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rm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ula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rm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sC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Aprueba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firmas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elect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óni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Ob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nció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firma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ot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docume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Apli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ación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ñas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permiso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 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Combina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sol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ación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Sha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páginas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HTML a 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Combinación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una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 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Cumplimie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ánda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accesibilidad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585858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chi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PDF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cel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9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XI_pro_texture_300ppi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60"/>
            <a:ext cx="9144000" cy="5288280"/>
          </a:xfrm>
          <a:prstGeom prst="rect">
            <a:avLst/>
          </a:prstGeom>
        </p:spPr>
      </p:pic>
      <p:pic>
        <p:nvPicPr>
          <p:cNvPr id="16" name="Picture 15" descr="grad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rot="16200000">
            <a:off x="4751299" y="2466189"/>
            <a:ext cx="4496299" cy="4277032"/>
          </a:xfrm>
          <a:prstGeom prst="rtTriangle">
            <a:avLst/>
          </a:prstGeom>
          <a:solidFill>
            <a:srgbClr val="000000">
              <a:alpha val="3803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Seguridad en las aplicaciones</a:t>
            </a:r>
            <a:endParaRPr lang="es-C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9853" y="1053518"/>
            <a:ext cx="8687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Modo Protegido</a:t>
            </a:r>
            <a:r>
              <a:rPr lang="es-MX" sz="2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Es un modo de solo lectura que evita que el archivo PDF pueda acceder al sistema hasta que el usuario haga </a:t>
            </a:r>
            <a:r>
              <a:rPr lang="es-MX" dirty="0" err="1" smtClean="0">
                <a:solidFill>
                  <a:schemeClr val="bg1"/>
                </a:solidFill>
              </a:rPr>
              <a:t>click</a:t>
            </a:r>
            <a:r>
              <a:rPr lang="es-MX" dirty="0" smtClean="0">
                <a:solidFill>
                  <a:schemeClr val="bg1"/>
                </a:solidFill>
              </a:rPr>
              <a:t> en activar (igual que la vista protegida de Microsoft)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9853" y="2133945"/>
            <a:ext cx="8687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Listas Blancas: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Permiten controlar o incluir en la lista  las ubicaciones o documentos en donde pueda ejecutarse la función JavaScript necesaria para que los flujos de trabajo se ejecuten como se espera.</a:t>
            </a:r>
            <a:endParaRPr lang="es-CR" sz="1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853" y="3429000"/>
            <a:ext cx="8687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CR" sz="2000" b="1" dirty="0">
                <a:solidFill>
                  <a:schemeClr val="bg1"/>
                </a:solidFill>
              </a:rPr>
              <a:t>Integración con la seguridad del sistema </a:t>
            </a:r>
            <a:r>
              <a:rPr lang="es-CR" sz="2000" b="1" dirty="0" smtClean="0">
                <a:solidFill>
                  <a:schemeClr val="bg1"/>
                </a:solidFill>
              </a:rPr>
              <a:t>operativo:</a:t>
            </a:r>
            <a:endParaRPr lang="es-CR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s-MX" dirty="0" smtClean="0">
                <a:solidFill>
                  <a:schemeClr val="bg1"/>
                </a:solidFill>
              </a:rPr>
              <a:t>Acrobat XI funciona con las protecciones de seguridad integradas en los OS de Windows o MAC proporcionando defensa adicional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9853" y="4436458"/>
            <a:ext cx="85569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-635"/>
            <a:r>
              <a:rPr lang="es-CR" sz="2000" b="1" dirty="0">
                <a:solidFill>
                  <a:schemeClr val="bg1"/>
                </a:solidFill>
              </a:rPr>
              <a:t>Proceso de SPLC (</a:t>
            </a:r>
            <a:r>
              <a:rPr lang="es-CR" sz="2000" b="1" dirty="0" err="1">
                <a:solidFill>
                  <a:schemeClr val="bg1"/>
                </a:solidFill>
              </a:rPr>
              <a:t>Secure</a:t>
            </a:r>
            <a:r>
              <a:rPr lang="es-CR" sz="2000" b="1" dirty="0">
                <a:solidFill>
                  <a:schemeClr val="bg1"/>
                </a:solidFill>
              </a:rPr>
              <a:t> </a:t>
            </a:r>
            <a:r>
              <a:rPr lang="es-CR" sz="2000" b="1" dirty="0" err="1">
                <a:solidFill>
                  <a:schemeClr val="bg1"/>
                </a:solidFill>
              </a:rPr>
              <a:t>Product</a:t>
            </a:r>
            <a:r>
              <a:rPr lang="es-CR" sz="2000" b="1" dirty="0">
                <a:solidFill>
                  <a:schemeClr val="bg1"/>
                </a:solidFill>
              </a:rPr>
              <a:t> </a:t>
            </a:r>
            <a:r>
              <a:rPr lang="es-CR" sz="2000" b="1" dirty="0" err="1">
                <a:solidFill>
                  <a:schemeClr val="bg1"/>
                </a:solidFill>
              </a:rPr>
              <a:t>Lifecycle</a:t>
            </a:r>
            <a:r>
              <a:rPr lang="es-CR" sz="2000" b="1" dirty="0">
                <a:solidFill>
                  <a:schemeClr val="bg1"/>
                </a:solidFill>
              </a:rPr>
              <a:t>, ciclo de vida seguro de los productos</a:t>
            </a:r>
            <a:r>
              <a:rPr lang="es-CR" sz="2000" b="1" dirty="0" smtClean="0">
                <a:solidFill>
                  <a:schemeClr val="bg1"/>
                </a:solidFill>
              </a:rPr>
              <a:t>)</a:t>
            </a:r>
            <a:endParaRPr lang="es-CR" b="1" dirty="0" smtClean="0">
              <a:solidFill>
                <a:schemeClr val="bg1"/>
              </a:solidFill>
            </a:endParaRPr>
          </a:p>
          <a:p>
            <a:pPr marR="6350" indent="-635"/>
            <a:r>
              <a:rPr lang="es-MX" dirty="0" smtClean="0">
                <a:solidFill>
                  <a:schemeClr val="bg1"/>
                </a:solidFill>
              </a:rPr>
              <a:t>Este proceso integra las últimas actividades de garantía de seguridad en cada fase del ciclo de vida del producto.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89943"/>
            <a:ext cx="9144000" cy="3454643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Seguridad de los documentos</a:t>
            </a:r>
            <a:endParaRPr lang="es-C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1257" y="877076"/>
            <a:ext cx="82855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Acceso:</a:t>
            </a:r>
          </a:p>
          <a:p>
            <a:pPr algn="ctr"/>
            <a:r>
              <a:rPr lang="es-MX" dirty="0" smtClean="0"/>
              <a:t>Controlar quien puede abrir y visualizar un archivo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 smtClean="0"/>
              <a:t>Permisos:</a:t>
            </a:r>
          </a:p>
          <a:p>
            <a:pPr algn="ctr"/>
            <a:r>
              <a:rPr lang="es-MX" dirty="0" smtClean="0"/>
              <a:t>Controlar lo que se puede hacer con un documento (imprimir, editar, etc.)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 smtClean="0"/>
              <a:t>Esterilización y Censura:</a:t>
            </a:r>
          </a:p>
          <a:p>
            <a:pPr algn="ctr"/>
            <a:r>
              <a:rPr lang="es-MX" dirty="0" smtClean="0"/>
              <a:t>Elimina permanentemente datos concretos ocultos o visibles incluidos en un documento antes de su distribución.</a:t>
            </a:r>
          </a:p>
          <a:p>
            <a:pPr algn="ctr"/>
            <a:endParaRPr lang="es-MX" dirty="0"/>
          </a:p>
          <a:p>
            <a:pPr algn="ctr"/>
            <a:r>
              <a:rPr lang="es-MX" sz="2000" b="1" dirty="0" smtClean="0"/>
              <a:t>Conservación de la autenticidad:</a:t>
            </a:r>
          </a:p>
          <a:p>
            <a:pPr algn="ctr"/>
            <a:r>
              <a:rPr lang="es-MX" dirty="0" smtClean="0"/>
              <a:t>Garantiza que el documento no se haya modificado de manera no autorizada.</a:t>
            </a:r>
          </a:p>
          <a:p>
            <a:pPr algn="ctr"/>
            <a:endParaRPr lang="es-MX" dirty="0"/>
          </a:p>
          <a:p>
            <a:pPr algn="ctr"/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necesidades de TI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7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Seguridad de los documentos</a:t>
            </a:r>
            <a:endParaRPr lang="es-C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0" y="2989943"/>
            <a:ext cx="9144000" cy="3454643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7870" y="1306286"/>
            <a:ext cx="83042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Adobe Clean"/>
              </a:rPr>
              <a:t>Proteger los documentos:</a:t>
            </a:r>
          </a:p>
          <a:p>
            <a:pPr algn="just"/>
            <a:endParaRPr lang="es-MX" sz="2000" b="1" dirty="0" smtClean="0">
              <a:latin typeface="Adobe Clean"/>
            </a:endParaRPr>
          </a:p>
          <a:p>
            <a:pPr algn="just"/>
            <a:r>
              <a:rPr lang="es-MX" dirty="0" smtClean="0">
                <a:latin typeface="Adobe Clean"/>
              </a:rPr>
              <a:t>Los clientes de TI deben proteger los documentos incluso cuando salgan de su sistema de gestión de contenidos o contrafuegos.</a:t>
            </a:r>
          </a:p>
          <a:p>
            <a:pPr algn="just"/>
            <a:endParaRPr lang="es-MX" dirty="0" smtClean="0">
              <a:latin typeface="Adobe Clean"/>
            </a:endParaRPr>
          </a:p>
          <a:p>
            <a:pPr algn="just"/>
            <a:r>
              <a:rPr lang="es-MX" sz="2000" b="1" dirty="0" smtClean="0">
                <a:latin typeface="Adobe Clean"/>
              </a:rPr>
              <a:t>Eliminar información confidencial:</a:t>
            </a:r>
          </a:p>
          <a:p>
            <a:pPr algn="just"/>
            <a:endParaRPr lang="es-MX" sz="2000" b="1" dirty="0" smtClean="0">
              <a:latin typeface="Adobe Clean"/>
            </a:endParaRPr>
          </a:p>
          <a:p>
            <a:pPr algn="just"/>
            <a:r>
              <a:rPr lang="es-MX" dirty="0" smtClean="0">
                <a:latin typeface="Adobe Clean"/>
              </a:rPr>
              <a:t>TI debe ofrecer a sus usuarios de manera sencilla una forma de eliminar información confidencial o privada antes de compartirlos fuera de su organización</a:t>
            </a:r>
            <a:endParaRPr lang="es-CR" dirty="0">
              <a:latin typeface="Adobe Clean"/>
            </a:endParaRPr>
          </a:p>
        </p:txBody>
      </p:sp>
    </p:spTree>
    <p:extLst>
      <p:ext uri="{BB962C8B-B14F-4D97-AF65-F5344CB8AC3E}">
        <p14:creationId xmlns:p14="http://schemas.microsoft.com/office/powerpoint/2010/main" val="56616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50"/>
            <a:ext cx="9144000" cy="64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0800000">
            <a:off x="0" y="4070959"/>
            <a:ext cx="9144000" cy="237370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97762" y="2593910"/>
            <a:ext cx="2948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Soluciones de Acrobat XI en Seguridad de los documentos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88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5175504"/>
            <a:ext cx="9144000" cy="12690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Soluciones de Acrobat en la Seguridad de documentos</a:t>
            </a:r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1093" y="1241483"/>
            <a:ext cx="7800391" cy="4585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sz="2000" b="1" dirty="0" smtClean="0"/>
              <a:t>Configuración predeterminada para toda la organización:</a:t>
            </a:r>
          </a:p>
          <a:p>
            <a:endParaRPr lang="es-MX" sz="2000" b="1" dirty="0" smtClean="0"/>
          </a:p>
          <a:p>
            <a:pPr algn="just"/>
            <a:r>
              <a:rPr lang="es-MX" dirty="0" smtClean="0"/>
              <a:t>Los gestores de TI pueden configurar de manera centralizada cada ordenador al trabajar con el nivel de registro de (Windows)  y </a:t>
            </a:r>
            <a:r>
              <a:rPr lang="es-MX" dirty="0" err="1" smtClean="0"/>
              <a:t>plist</a:t>
            </a:r>
            <a:r>
              <a:rPr lang="es-MX" dirty="0" smtClean="0"/>
              <a:t> (MAC OS) pueden configurar prácticamente cualquier función relacionada con la seguridad e incluso evitar futuras modificaciones de la configuración.</a:t>
            </a:r>
          </a:p>
          <a:p>
            <a:endParaRPr lang="es-MX" dirty="0" smtClean="0"/>
          </a:p>
          <a:p>
            <a:r>
              <a:rPr lang="es-MX" sz="2000" b="1" dirty="0" smtClean="0"/>
              <a:t>Acciones de Acrobat: </a:t>
            </a:r>
          </a:p>
          <a:p>
            <a:endParaRPr lang="es-MX" dirty="0" smtClean="0"/>
          </a:p>
          <a:p>
            <a:pPr algn="just"/>
            <a:r>
              <a:rPr lang="es-MX" dirty="0" smtClean="0"/>
              <a:t>Los usuarios de Acrobat XI pueden estandarizar las tareas relativas a la seguridad de los documentos como acciones. Es sencillo crear una secuencia de pasos a fin de asegurar los documentos, ya sea para PDF Individuales o para lotes de archivos. Tanto los usuarios como los gestores de TI pueden crear fácilmente acciones guiadas y después compartirlas con toda la organización </a:t>
            </a:r>
          </a:p>
          <a:p>
            <a:pPr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2731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715243&quot;&gt;&lt;/object&gt;&lt;object type=&quot;2&quot; unique_id=&quot;715244&quot;&gt;&lt;object type=&quot;3&quot; unique_id=&quot;717726&quot;&gt;&lt;property id=&quot;20148&quot; value=&quot;5&quot;/&gt;&lt;property id=&quot;20300&quot; value=&quot;Slide 1 - &amp;quot;Guidelines for using this deck&amp;quot;&quot;/&gt;&lt;property id=&quot;20307&quot; value=&quot;304&quot;/&gt;&lt;/object&gt;&lt;object type=&quot;3&quot; unique_id=&quot;717727&quot;&gt;&lt;property id=&quot;20148&quot; value=&quot;5&quot;/&gt;&lt;property id=&quot;20300&quot; value=&quot;Slide 2 - &amp;quot;Introducing Acrobat XI &amp;amp; Document Exchange Services&amp;quot;&quot;/&gt;&lt;property id=&quot;20307&quot; value=&quot;281&quot;/&gt;&lt;/object&gt;&lt;object type=&quot;3&quot; unique_id=&quot;717728&quot;&gt;&lt;property id=&quot;20148&quot; value=&quot;5&quot;/&gt;&lt;property id=&quot;20300&quot; value=&quot;Slide 3 - &amp;quot;Embargo Information&amp;quot;&quot;/&gt;&lt;property id=&quot;20307&quot; value=&quot;283&quot;/&gt;&lt;/object&gt;&lt;object type=&quot;3&quot; unique_id=&quot;717729&quot;&gt;&lt;property id=&quot;20148&quot; value=&quot;5&quot;/&gt;&lt;property id=&quot;20300&quot; value=&quot;Slide 4 - &amp;quot;PDF is the currency of business&amp;quot;&quot;/&gt;&lt;property id=&quot;20307&quot; value=&quot;356&quot;/&gt;&lt;/object&gt;&lt;object type=&quot;3&quot; unique_id=&quot;717730&quot;&gt;&lt;property id=&quot;20148&quot; value=&quot;5&quot;/&gt;&lt;property id=&quot;20300&quot; value=&quot;Slide 5 - &amp;quot;A Huge Market Opportunity&amp;quot;&quot;/&gt;&lt;property id=&quot;20307&quot; value=&quot;332&quot;/&gt;&lt;/object&gt;&lt;object type=&quot;3&quot; unique_id=&quot;717731&quot;&gt;&lt;property id=&quot;20148&quot; value=&quot;5&quot;/&gt;&lt;property id=&quot;20300&quot; value=&quot;Slide 6 - &amp;quot;Acrobat Family Vision&amp;quot;&quot;/&gt;&lt;property id=&quot;20307&quot; value=&quot;357&quot;/&gt;&lt;/object&gt;&lt;object type=&quot;3&quot; unique_id=&quot;717732&quot;&gt;&lt;property id=&quot;20148&quot; value=&quot;5&quot;/&gt;&lt;property id=&quot;20300&quot; value=&quot;Slide 7 - &amp;quot;Key challenges facing today’s Knowledge Workers&amp;quot;&quot;/&gt;&lt;property id=&quot;20307&quot; value=&quot;358&quot;/&gt;&lt;/object&gt;&lt;object type=&quot;3&quot; unique_id=&quot;717733&quot;&gt;&lt;property id=&quot;20148&quot; value=&quot;5&quot;/&gt;&lt;property id=&quot;20300&quot; value=&quot;Slide 8 - &amp;quot;Key challenges facing today’s IT Departments&amp;quot;&quot;/&gt;&lt;property id=&quot;20307&quot; value=&quot;365&quot;/&gt;&lt;/object&gt;&lt;object type=&quot;3&quot; unique_id=&quot;717734&quot;&gt;&lt;property id=&quot;20148&quot; value=&quot;5&quot;/&gt;&lt;property id=&quot;20300&quot; value=&quot;Slide 9 - &amp;quot;What if there was a solution that:&amp;quot;&quot;/&gt;&lt;property id=&quot;20307&quot; value=&quot;364&quot;/&gt;&lt;/object&gt;&lt;object type=&quot;3&quot; unique_id=&quot;717735&quot;&gt;&lt;property id=&quot;20148&quot; value=&quot;5&quot;/&gt;&lt;property id=&quot;20300&quot; value=&quot;Slide 10 - &amp;quot;Introducing Acrobat XI and Document Services&amp;quot;&quot;/&gt;&lt;property id=&quot;20307&quot; value=&quot;336&quot;/&gt;&lt;/object&gt;&lt;object type=&quot;3&quot; unique_id=&quot;717736&quot;&gt;&lt;property id=&quot;20148&quot; value=&quot;5&quot;/&gt;&lt;property id=&quot;20300&quot; value=&quot;Slide 11 - &amp;quot;Acrobat XI Solutions&amp;quot;&quot;/&gt;&lt;property id=&quot;20307&quot; value=&quot;359&quot;/&gt;&lt;/object&gt;&lt;object type=&quot;3&quot; unique_id=&quot;717737&quot;&gt;&lt;property id=&quot;20148&quot; value=&quot;5&quot;/&gt;&lt;property id=&quot;20300&quot; value=&quot;Slide 12 - &amp;quot;Strategy&amp;quot;&quot;/&gt;&lt;property id=&quot;20307&quot; value=&quot;333&quot;/&gt;&lt;/object&gt;&lt;object type=&quot;3&quot; unique_id=&quot;717738&quot;&gt;&lt;property id=&quot;20148&quot; value=&quot;5&quot;/&gt;&lt;property id=&quot;20300&quot; value=&quot;Slide 13 - &amp;quot;Acrobat XI Pro and Standard&amp;quot;&quot;/&gt;&lt;property id=&quot;20307&quot; value=&quot;342&quot;/&gt;&lt;/object&gt;&lt;object type=&quot;3&quot; unique_id=&quot;717739&quot;&gt;&lt;property id=&quot;20148&quot; value=&quot;5&quot;/&gt;&lt;property id=&quot;20300&quot; value=&quot;Slide 14 - &amp;quot;FormCentral &amp;amp; EchoSign&amp;quot;&quot;/&gt;&lt;property id=&quot;20307&quot; value=&quot;343&quot;/&gt;&lt;/object&gt;&lt;object type=&quot;3&quot; unique_id=&quot;717740&quot;&gt;&lt;property id=&quot;20148&quot; value=&quot;5&quot;/&gt;&lt;property id=&quot;20300&quot; value=&quot;Slide 15 - &amp;quot;Knowledge Worker Challenges in the Face of Change&amp;quot;&quot;/&gt;&lt;property id=&quot;20307&quot; value=&quot;311&quot;/&gt;&lt;/object&gt;&lt;object type=&quot;3&quot; unique_id=&quot;717741&quot;&gt;&lt;property id=&quot;20148&quot; value=&quot;5&quot;/&gt;&lt;property id=&quot;20300&quot; value=&quot;Slide 16 - &amp;quot;IT Challenges in the Face of Change&amp;quot;&quot;/&gt;&lt;property id=&quot;20307&quot; value=&quot;312&quot;/&gt;&lt;/object&gt;&lt;object type=&quot;3&quot; unique_id=&quot;717742&quot;&gt;&lt;property id=&quot;20148&quot; value=&quot;5&quot;/&gt;&lt;property id=&quot;20300&quot; value=&quot;Slide 17 - &amp;quot;What Customers Are Saying about Acrobat XI Beta&amp;quot;&quot;/&gt;&lt;property id=&quot;20307&quot; value=&quot;355&quot;/&gt;&lt;/object&gt;&lt;object type=&quot;3&quot; unique_id=&quot;717743&quot;&gt;&lt;property id=&quot;20148&quot; value=&quot;5&quot;/&gt;&lt;property id=&quot;20300&quot; value=&quot;Slide 18 - &amp;quot;Adobe’s Investment&amp;quot;&quot;/&gt;&lt;property id=&quot;20307&quot; value=&quot;349&quot;/&gt;&lt;/object&gt;&lt;object type=&quot;3&quot; unique_id=&quot;717744&quot;&gt;&lt;property id=&quot;20148&quot; value=&quot;5&quot;/&gt;&lt;property id=&quot;20300&quot; value=&quot;Slide 19 - &amp;quot;Timing for Launch&amp;quot;&quot;/&gt;&lt;property id=&quot;20307&quot; value=&quot;308&quot;/&gt;&lt;/object&gt;&lt;object type=&quot;3&quot; unique_id=&quot;717745&quot;&gt;&lt;property id=&quot;20148&quot; value=&quot;5&quot;/&gt;&lt;property id=&quot;20300&quot; value=&quot;Slide 20 - &amp;quot;Important Dates – All Language Tiers – Public Announce 10/1&amp;quot;&quot;/&gt;&lt;property id=&quot;20307&quot; value=&quot;361&quot;/&gt;&lt;/object&gt;&lt;object type=&quot;3&quot; unique_id=&quot;717746&quot;&gt;&lt;property id=&quot;20148&quot; value=&quot;5&quot;/&gt;&lt;property id=&quot;20300&quot; value=&quot;Slide 21 - &amp;quot;Acrobat XI Pricing Highlights&amp;quot;&quot;/&gt;&lt;property id=&quot;20307&quot; value=&quot;327&quot;/&gt;&lt;/object&gt;&lt;object type=&quot;3&quot; unique_id=&quot;717747&quot;&gt;&lt;property id=&quot;20148&quot; value=&quot;5&quot;/&gt;&lt;property id=&quot;20300&quot; value=&quot;Slide 22 - &amp;quot;Acrobat XI Redzone&amp;quot;&quot;/&gt;&lt;property id=&quot;20307&quot; value=&quot;325&quot;/&gt;&lt;/object&gt;&lt;object type=&quot;3&quot; unique_id=&quot;717748&quot;&gt;&lt;property id=&quot;20148&quot; value=&quot;5&quot;/&gt;&lt;property id=&quot;20300&quot; value=&quot;Slide 23 - &amp;quot;Windows Migration Helps Drive Acrobat Sales&amp;quot;&quot;/&gt;&lt;property id=&quot;20307&quot; value=&quot;318&quot;/&gt;&lt;/object&gt;&lt;object type=&quot;3&quot; unique_id=&quot;717749&quot;&gt;&lt;property id=&quot;20148&quot; value=&quot;5&quot;/&gt;&lt;property id=&quot;20300&quot; value=&quot;Slide 24 - &amp;quot;Subscription, Creative Suite and Creative Cloud&amp;quot;&quot;/&gt;&lt;property id=&quot;20307&quot; value=&quot;362&quot;/&gt;&lt;/object&gt;&lt;object type=&quot;3&quot; unique_id=&quot;717750&quot;&gt;&lt;property id=&quot;20148&quot; value=&quot;5&quot;/&gt;&lt;property id=&quot;20300&quot; value=&quot;Slide 25 - &amp;quot;Acrobat X Suite End of Life&amp;quot;&quot;/&gt;&lt;property id=&quot;20307&quot; value=&quot;366&quot;/&gt;&lt;/object&gt;&lt;object type=&quot;3&quot; unique_id=&quot;717751&quot;&gt;&lt;property id=&quot;20148&quot; value=&quot;5&quot;/&gt;&lt;property id=&quot;20300&quot; value=&quot;Slide 26 - &amp;quot;Channel Readiness Milestones&amp;quot;&quot;/&gt;&lt;property id=&quot;20307&quot; value=&quot;360&quot;/&gt;&lt;/object&gt;&lt;object type=&quot;3&quot; unique_id=&quot;717752&quot;&gt;&lt;property id=&quot;20148&quot; value=&quot;5&quot;/&gt;&lt;property id=&quot;20300&quot; value=&quot;Slide 27&quot;/&gt;&lt;property id=&quot;20307&quot; value=&quot;319&quot;/&gt;&lt;/object&gt;&lt;object type=&quot;3&quot; unique_id=&quot;717753&quot;&gt;&lt;property id=&quot;20148&quot; value=&quot;5&quot;/&gt;&lt;property id=&quot;20300&quot; value=&quot;Slide 28 - &amp;quot;Next Steps &amp;quot;&quot;/&gt;&lt;property id=&quot;20307&quot; value=&quot;346&quot;/&gt;&lt;/object&gt;&lt;object type=&quot;3&quot; unique_id=&quot;717754&quot;&gt;&lt;property id=&quot;20148&quot; value=&quot;5&quot;/&gt;&lt;property id=&quot;20300&quot; value=&quot;Slide 29 - &amp;quot;Summary&amp;quot;&quot;/&gt;&lt;property id=&quot;20307&quot; value=&quot;316&quot;/&gt;&lt;/object&gt;&lt;object type=&quot;3&quot; unique_id=&quot;717755&quot;&gt;&lt;property id=&quot;20148&quot; value=&quot;5&quot;/&gt;&lt;property id=&quot;20300&quot; value=&quot;Slide 30&quot;/&gt;&lt;property id=&quot;20307&quot; value=&quot;302&quot;/&gt;&lt;/object&gt;&lt;object type=&quot;3&quot; unique_id=&quot;717756&quot;&gt;&lt;property id=&quot;20148&quot; value=&quot;5&quot;/&gt;&lt;property id=&quot;20300&quot; value=&quot;Slide 31 - &amp;quot;Acrobat XI Demo&amp;quot;&quot;/&gt;&lt;property id=&quot;20307&quot; value=&quot;351&quot;/&gt;&lt;/object&gt;&lt;object type=&quot;3&quot; unique_id=&quot;717757&quot;&gt;&lt;property id=&quot;20148&quot; value=&quot;5&quot;/&gt;&lt;property id=&quot;20300&quot; value=&quot;Slide 32 - &amp;quot;AXI Feature Video #1&amp;quot;&quot;/&gt;&lt;property id=&quot;20307&quot; value=&quot;352&quot;/&gt;&lt;/object&gt;&lt;object type=&quot;3&quot; unique_id=&quot;717758&quot;&gt;&lt;property id=&quot;20148&quot; value=&quot;5&quot;/&gt;&lt;property id=&quot;20300&quot; value=&quot;Slide 33 - &amp;quot;AXI Feature Video #2&amp;quot;&quot;/&gt;&lt;property id=&quot;20307&quot; value=&quot;353&quot;/&gt;&lt;/object&gt;&lt;object type=&quot;3&quot; unique_id=&quot;717759&quot;&gt;&lt;property id=&quot;20148&quot; value=&quot;5&quot;/&gt;&lt;property id=&quot;20300&quot; value=&quot;Slide 34 - &amp;quot;AXI Feature Video #3&amp;quot;&quot;/&gt;&lt;property id=&quot;20307&quot; value=&quot;354&quot;/&gt;&lt;/object&gt;&lt;/object&gt;&lt;/object&gt;&lt;/database&gt;"/>
</p:tagLst>
</file>

<file path=ppt/theme/theme1.xml><?xml version="1.0" encoding="utf-8"?>
<a:theme xmlns:a="http://schemas.openxmlformats.org/drawingml/2006/main" name="Adobe 2009 Standard Master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D8D1BC88E974188AE3742A0216AF1" ma:contentTypeVersion="5" ma:contentTypeDescription="Create a new document." ma:contentTypeScope="" ma:versionID="1bb97ad1860a04092a0a8389614e3006">
  <xsd:schema xmlns:xsd="http://www.w3.org/2001/XMLSchema" xmlns:xs="http://www.w3.org/2001/XMLSchema" xmlns:p="http://schemas.microsoft.com/office/2006/metadata/properties" xmlns:ns1="http://schemas.microsoft.com/sharepoint/v3" xmlns:ns2="9a7e2578-820e-49f1-be2f-3f22f4e479ad" targetNamespace="http://schemas.microsoft.com/office/2006/metadata/properties" ma:root="true" ma:fieldsID="a70581842ae6f47f17152ea033efd9b2" ns1:_="" ns2:_="">
    <xsd:import namespace="http://schemas.microsoft.com/sharepoint/v3"/>
    <xsd:import namespace="9a7e2578-820e-49f1-be2f-3f22f4e479ad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_x0020_Contact"/>
                <xsd:element ref="ns2:afa632e81bce470db16df5d12bb322f9" minOccurs="0"/>
                <xsd:element ref="ns2:TaxCatchAll" minOccurs="0"/>
                <xsd:element ref="ns2:TaxCatchAllLabel" minOccurs="0"/>
                <xsd:element ref="ns2:f79fd182758340c7bd06b24d6db65357" minOccurs="0"/>
                <xsd:element ref="ns2:lf72658ad4c244afb85c6c6253a769d7" minOccurs="0"/>
                <xsd:element ref="ns2:_dlc_DocId" minOccurs="0"/>
                <xsd:element ref="ns2:_dlc_DocIdUrl" minOccurs="0"/>
                <xsd:element ref="ns2:_dlc_DocIdPersistId" minOccurs="0"/>
                <xsd:element ref="ns2:g9492530d673434d8c77ad78d9aed4d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description="Brief searchable 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e2578-820e-49f1-be2f-3f22f4e479ad" elementFormDefault="qualified">
    <xsd:import namespace="http://schemas.microsoft.com/office/2006/documentManagement/types"/>
    <xsd:import namespace="http://schemas.microsoft.com/office/infopath/2007/PartnerControls"/>
    <xsd:element name="Doc_x0020_Contact" ma:index="4" ma:displayName="Doc Contact" ma:description="aka: Author, Owner" ma:list="UserInfo" ma:SharePointGroup="0" ma:internalName="Doc_x0020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fa632e81bce470db16df5d12bb322f9" ma:index="9" ma:taxonomy="true" ma:internalName="afa632e81bce470db16df5d12bb322f9" ma:taxonomyFieldName="SWAT_x0020_Team" ma:displayName="SWAT Team" ma:readOnly="false" ma:default="" ma:fieldId="{afa632e8-1bce-470d-b16d-f5d12bb322f9}" ma:sspId="2e5d04b0-a001-42c4-945f-f48b89ef13c2" ma:termSetId="a1245345-884d-4cfe-8daa-3842031c9d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a88e6ea-7a68-4dcb-a868-c56b09191bbf}" ma:internalName="TaxCatchAll" ma:showField="CatchAllData" ma:web="9a7e2578-820e-49f1-be2f-3f22f4e479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a88e6ea-7a68-4dcb-a868-c56b09191bbf}" ma:internalName="TaxCatchAllLabel" ma:readOnly="true" ma:showField="CatchAllDataLabel" ma:web="9a7e2578-820e-49f1-be2f-3f22f4e479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79fd182758340c7bd06b24d6db65357" ma:index="13" ma:taxonomy="true" ma:internalName="f79fd182758340c7bd06b24d6db65357" ma:taxonomyFieldName="Final_x0020_Destination" ma:displayName="Final Destination" ma:default="25;#SWAT Library|7c7a29ff-118e-4c19-b203-5317bb8507cb" ma:fieldId="{f79fd182-7583-40c7-bd06-b24d6db65357}" ma:taxonomyMulti="true" ma:sspId="2e5d04b0-a001-42c4-945f-f48b89ef13c2" ma:termSetId="237a9706-8c21-4b12-b8e1-44798d2bc5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72658ad4c244afb85c6c6253a769d7" ma:index="15" nillable="true" ma:taxonomy="true" ma:internalName="lf72658ad4c244afb85c6c6253a769d7" ma:taxonomyFieldName="Doc_x0020_Status" ma:displayName="Doc Status" ma:readOnly="false" ma:default="2;#Draft|ccfd3459-db8e-4210-a558-925733901512" ma:fieldId="{5f72658a-d4c2-44af-b85c-6c6253a769d7}" ma:sspId="2e5d04b0-a001-42c4-945f-f48b89ef13c2" ma:termSetId="7c248898-7890-4e4f-974b-7c4fd1d1b1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9492530d673434d8c77ad78d9aed4df" ma:index="22" ma:taxonomy="true" ma:internalName="g9492530d673434d8c77ad78d9aed4df" ma:taxonomyFieldName="Hold" ma:displayName="Hold" ma:default="13;#No Hold|f26865f9-6ac7-49ed-a8a9-50389a54941d" ma:fieldId="{09492530-d673-434d-8c77-ad78d9aed4df}" ma:sspId="2e5d04b0-a001-42c4-945f-f48b89ef13c2" ma:termSetId="f5727f55-6d6a-43b6-b970-ae34a851815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Contact xmlns="9a7e2578-820e-49f1-be2f-3f22f4e479ad">
      <UserInfo>
        <DisplayName>Doug Thompson</DisplayName>
        <AccountId>255</AccountId>
        <AccountType/>
      </UserInfo>
    </Doc_x0020_Contact>
    <lf72658ad4c244afb85c6c6253a769d7 xmlns="9a7e2578-820e-49f1-be2f-3f22f4e479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ccfd3459-db8e-4210-a558-925733901512</TermId>
        </TermInfo>
      </Terms>
    </lf72658ad4c244afb85c6c6253a769d7>
    <TaxCatchAll xmlns="9a7e2578-820e-49f1-be2f-3f22f4e479ad">
      <Value>2</Value>
      <Value>25</Value>
      <Value>13</Value>
      <Value>12</Value>
    </TaxCatchAll>
    <RoutingRuleDescription xmlns="http://schemas.microsoft.com/sharepoint/v3">Working Draft Channel NDA Deck</RoutingRuleDescription>
    <g9492530d673434d8c77ad78d9aed4df xmlns="9a7e2578-820e-49f1-be2f-3f22f4e479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Hold</TermName>
          <TermId xmlns="http://schemas.microsoft.com/office/infopath/2007/PartnerControls">f26865f9-6ac7-49ed-a8a9-50389a54941d</TermId>
        </TermInfo>
      </Terms>
    </g9492530d673434d8c77ad78d9aed4df>
    <afa632e81bce470db16df5d12bb322f9 xmlns="9a7e2578-820e-49f1-be2f-3f22f4e479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Readiness</TermName>
          <TermId xmlns="http://schemas.microsoft.com/office/infopath/2007/PartnerControls">169fbdb0-8166-4755-af37-214fdb9cb0ab</TermId>
        </TermInfo>
      </Terms>
    </afa632e81bce470db16df5d12bb322f9>
    <f79fd182758340c7bd06b24d6db65357 xmlns="9a7e2578-820e-49f1-be2f-3f22f4e479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SWAT Library</TermName>
          <TermId xmlns="http://schemas.microsoft.com/office/infopath/2007/PartnerControls">7c7a29ff-118e-4c19-b203-5317bb8507cb</TermId>
        </TermInfo>
      </Terms>
    </f79fd182758340c7bd06b24d6db65357>
    <_dlc_DocId xmlns="9a7e2578-820e-49f1-be2f-3f22f4e479ad">ACROBATXI-108-9</_dlc_DocId>
    <_dlc_DocIdUrl xmlns="9a7e2578-820e-49f1-be2f-3f22f4e479ad">
      <Url>https://a730.msepmonline.net/PWA/Sales Readiness/_layouts/DocIdRedir.aspx?ID=ACROBATXI-108-9</Url>
      <Description>ACROBATXI-108-9</Description>
    </_dlc_DocIdUrl>
  </documentManagement>
</p:properties>
</file>

<file path=customXml/itemProps1.xml><?xml version="1.0" encoding="utf-8"?>
<ds:datastoreItem xmlns:ds="http://schemas.openxmlformats.org/officeDocument/2006/customXml" ds:itemID="{263CCCFB-277B-480A-8428-936F7AFFA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1E2A3B-68FB-4525-A912-52D8373D8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7e2578-820e-49f1-be2f-3f22f4e47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1CBCC-FC0E-42A7-85A7-6E7B3611CF31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FEC94F62-B311-497C-B51C-A34694562AC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6063B3E-87D1-4496-8F98-81DB558FAA73}">
  <ds:schemaRefs>
    <ds:schemaRef ds:uri="http://schemas.microsoft.com/office/2006/documentManagement/types"/>
    <ds:schemaRef ds:uri="http://www.w3.org/XML/1998/namespace"/>
    <ds:schemaRef ds:uri="9a7e2578-820e-49f1-be2f-3f22f4e479ad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28093</TotalTime>
  <Words>1026</Words>
  <Application>Microsoft Office PowerPoint</Application>
  <PresentationFormat>On-screen Show (4:3)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Adobe Clean</vt:lpstr>
      <vt:lpstr>Arial</vt:lpstr>
      <vt:lpstr>Calibri</vt:lpstr>
      <vt:lpstr>Minion Pro</vt:lpstr>
      <vt:lpstr>Myriad Pro Semibold</vt:lpstr>
      <vt:lpstr>Wingdings</vt:lpstr>
      <vt:lpstr>Adobe 2009 Standard Master</vt:lpstr>
      <vt:lpstr>PowerPoint Presentation</vt:lpstr>
      <vt:lpstr>PowerPoint Presentation</vt:lpstr>
      <vt:lpstr>PowerPoint Presentation</vt:lpstr>
      <vt:lpstr>PowerPoint Presentation</vt:lpstr>
      <vt:lpstr>Seguridad en las aplicaciones</vt:lpstr>
      <vt:lpstr>Seguridad de los documentos</vt:lpstr>
      <vt:lpstr>Seguridad de los documentos</vt:lpstr>
      <vt:lpstr>PowerPoint Presentation</vt:lpstr>
      <vt:lpstr>Soluciones de Acrobat en la Seguridad de documentos</vt:lpstr>
      <vt:lpstr>Soluciones de Acrobat en la Seguridad de documentos</vt:lpstr>
      <vt:lpstr>Necesidades de TI</vt:lpstr>
      <vt:lpstr>Soluciones Acrobat 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 Channel NDA Briefing Deck</dc:title>
  <dc:creator>dthompso</dc:creator>
  <cp:lastModifiedBy>InterHAND .net</cp:lastModifiedBy>
  <cp:revision>690</cp:revision>
  <cp:lastPrinted>2012-08-20T19:36:33Z</cp:lastPrinted>
  <dcterms:created xsi:type="dcterms:W3CDTF">2012-09-17T23:08:54Z</dcterms:created>
  <dcterms:modified xsi:type="dcterms:W3CDTF">2014-04-30T18:02:55Z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0x0101008C5D8D1BC88E974188AE3742A0216AF1</vt:lpwstr>
  </property>
  <property fmtid="{D5CDD505-2E9C-101B-9397-08002B2CF9AE}" pid="3" name="_dlc_DocIdItemGuid">
    <vt:lpwstr>f653ca79-b977-40e9-9d4d-214192c31938</vt:lpwstr>
  </property>
  <property fmtid="{D5CDD505-2E9C-101B-9397-08002B2CF9AE}" pid="4" name="Hold">
    <vt:lpwstr>13;#No Hold|f26865f9-6ac7-49ed-a8a9-50389a54941d</vt:lpwstr>
  </property>
  <property fmtid="{D5CDD505-2E9C-101B-9397-08002B2CF9AE}" pid="5" name="Doc Status">
    <vt:lpwstr>2;#Draft|ccfd3459-db8e-4210-a558-925733901512</vt:lpwstr>
  </property>
  <property fmtid="{D5CDD505-2E9C-101B-9397-08002B2CF9AE}" pid="6" name="Final Destination">
    <vt:lpwstr>25;#SWAT Library|7c7a29ff-118e-4c19-b203-5317bb8507cb</vt:lpwstr>
  </property>
  <property fmtid="{D5CDD505-2E9C-101B-9397-08002B2CF9AE}" pid="7" name="SWAT Team">
    <vt:lpwstr>12;#Sales Readiness|169fbdb0-8166-4755-af37-214fdb9cb0ab</vt:lpwstr>
  </property>
</Properties>
</file>